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B1DE-CD57-47E0-A696-EACB9F92E7AC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99C5-8303-4941-82E7-D0C9BE9FD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B665-4487-448E-A16D-02959849DA01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65DF-57D2-4C0D-9915-9334519FE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EF76-819F-4E3D-91BF-1C6FE32E0490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E6145-1757-4E11-928A-085B93070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8153-931A-4F7B-8E0E-96B5851EE520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D596-596D-4602-A86E-15AA0DE5B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4C7B3-C377-4A15-9A1A-BDC7243E690E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A069-CC9C-4AE6-8CBC-988A2BD1D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971A-9723-49AE-BE88-4E609734024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4BD4-CD10-460E-9135-64AEA5E7F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6258-7B19-4C4B-B81E-09DCF670DD2A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48A0-B7D5-4ACF-A6EC-DE0C821F8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E924-1D8F-47CE-B016-3494B748D3A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B6913-51D2-4DC4-B790-93B1FA79F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E217-B211-4931-8BA8-5B06957637C7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37ED-E23F-422A-91DC-445CE2BB7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1343-DD8E-4F29-8412-DB7F5DFA681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A77A-0E62-45B5-AE15-9FE7BD02A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AB20-DC9D-4109-8BC8-F8A8B57B275A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5DC4-AE80-4D47-BF1E-04BB8279C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A4B663-75E6-43C6-B902-D849ED29FE4D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71D69B-ED7C-4014-8845-2FBA42FA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МЕЖДУНАРОДНАЯ ДЕЯТЕЛЬНОСТЬ В.Е.ФЛИНТА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В ОБЛАСТИ ИЗУЧЕНИЯ И ОХРАНЫ ПТИЦ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6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err="1" smtClean="0">
                <a:solidFill>
                  <a:schemeClr val="tx1"/>
                </a:solidFill>
              </a:rPr>
              <a:t>В.М.Галушин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marL="92075" indent="-92075"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marL="92075" indent="-92075"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Самая характерная черта </a:t>
            </a:r>
            <a:r>
              <a:rPr lang="ru-RU" dirty="0" err="1" smtClean="0"/>
              <a:t>В.Е.Флинта</a:t>
            </a:r>
            <a:r>
              <a:rPr lang="ru-RU" dirty="0" smtClean="0"/>
              <a:t> за рубежом – </a:t>
            </a:r>
            <a:r>
              <a:rPr lang="ru-RU" sz="3600" b="1" dirty="0" smtClean="0"/>
              <a:t>достоинство.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Он достойно представлял свою науку, свою страну и самого себя. 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Полная самодостаточность. 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Ни малейшей робости, в </a:t>
            </a:r>
            <a:r>
              <a:rPr lang="ru-RU" dirty="0" err="1" smtClean="0"/>
              <a:t>т.ч</a:t>
            </a:r>
            <a:r>
              <a:rPr lang="ru-RU" dirty="0" smtClean="0"/>
              <a:t>. в отношении языка. На всех заседаниях вальяжно усаживался в первые ряды, активно задавал много вопросов, уверенно выступал с комментариями.  Делился секретами языковой смелости с новичками. </a:t>
            </a:r>
            <a:r>
              <a:rPr lang="ru-RU" i="1" dirty="0" smtClean="0"/>
              <a:t>Например</a:t>
            </a:r>
            <a:r>
              <a:rPr lang="ru-RU" dirty="0" smtClean="0"/>
              <a:t>: слушая чью-то речь, готовить вопросы, обдумывать их и даже проговаривать про себя. </a:t>
            </a:r>
            <a:endParaRPr lang="ru-RU" dirty="0"/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Никакого </a:t>
            </a:r>
            <a:r>
              <a:rPr lang="ru-RU" dirty="0"/>
              <a:t>пиетета </a:t>
            </a:r>
            <a:r>
              <a:rPr lang="ru-RU" dirty="0" smtClean="0"/>
              <a:t>ко всяческим условностям, но безукоризненное соблюдение интеллигентности. Базовый принцип: </a:t>
            </a:r>
            <a:r>
              <a:rPr lang="ru-RU" b="1" dirty="0" smtClean="0"/>
              <a:t>везде быть самим собой. </a:t>
            </a:r>
            <a:r>
              <a:rPr lang="ru-RU" i="1" dirty="0" smtClean="0"/>
              <a:t>Пример</a:t>
            </a:r>
            <a:r>
              <a:rPr lang="ru-RU" dirty="0" smtClean="0"/>
              <a:t>: </a:t>
            </a:r>
            <a:r>
              <a:rPr lang="ru-RU" dirty="0" err="1" smtClean="0"/>
              <a:t>В.Е.Флинт</a:t>
            </a:r>
            <a:r>
              <a:rPr lang="ru-RU" dirty="0" smtClean="0"/>
              <a:t> в гостях у зарубежных коллег.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 </a:t>
            </a:r>
            <a:r>
              <a:rPr lang="ru-RU" dirty="0" smtClean="0"/>
              <a:t>Скрупулезное внимание к </a:t>
            </a:r>
            <a:r>
              <a:rPr lang="ru-RU" b="1" dirty="0" smtClean="0"/>
              <a:t>зарубежному опыту</a:t>
            </a:r>
            <a:r>
              <a:rPr lang="ru-RU" dirty="0" smtClean="0"/>
              <a:t>:      в методике исследований, технологии мечения и вольерного разведения птиц, к дикой природе других стран и континентов.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/>
              <a:t>Пример</a:t>
            </a:r>
            <a:r>
              <a:rPr lang="ru-RU" dirty="0" smtClean="0"/>
              <a:t>: посещение вольерного центра  соколов  проф. Тома </a:t>
            </a:r>
            <a:r>
              <a:rPr lang="ru-RU" dirty="0" err="1" smtClean="0"/>
              <a:t>Кейда</a:t>
            </a:r>
            <a:r>
              <a:rPr lang="ru-RU" dirty="0" smtClean="0"/>
              <a:t> в Корнельском университете.</a:t>
            </a:r>
            <a:endParaRPr lang="ru-RU" b="1" dirty="0"/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Поразительная способность безошибочно отличать дельное от пустопорожнего, умное от болтовни и соответственно  к этому относиться.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/>
            <a:r>
              <a:rPr lang="ru-RU" sz="3600" b="1" smtClean="0"/>
              <a:t>Могучая, харизматичная фигура </a:t>
            </a:r>
            <a:r>
              <a:rPr lang="ru-RU" sz="4000" b="1" smtClean="0"/>
              <a:t>Владимира Евгеньевича Флинта   </a:t>
            </a:r>
            <a:r>
              <a:rPr lang="ru-RU" sz="3600" b="1" smtClean="0"/>
              <a:t>накрепко встроена в отечественную и мировую науку, в глобальный процесс сохранения живой природы Земли.</a:t>
            </a:r>
          </a:p>
          <a:p>
            <a:pPr algn="ctr"/>
            <a:r>
              <a:rPr lang="ru-RU" sz="4800" b="1" smtClean="0"/>
              <a:t>В.Е. Флинт – навсегда!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-107950" y="0"/>
            <a:ext cx="9251950" cy="6858000"/>
          </a:xfrm>
        </p:spPr>
        <p:txBody>
          <a:bodyPr/>
          <a:lstStyle/>
          <a:p>
            <a:pPr algn="ctr"/>
            <a:r>
              <a:rPr lang="ru-RU" smtClean="0"/>
              <a:t>или</a:t>
            </a:r>
          </a:p>
          <a:p>
            <a:pPr algn="ctr"/>
            <a:r>
              <a:rPr lang="ru-RU" b="1" smtClean="0"/>
              <a:t>В.Е.ФЛИНТ ЗА ГРАНИЦЕЙ: ШТРИХИ К ПОРТРЕТУ</a:t>
            </a:r>
          </a:p>
          <a:p>
            <a:pPr algn="ctr"/>
            <a:endParaRPr lang="ru-RU" b="1" smtClean="0"/>
          </a:p>
          <a:p>
            <a:pPr algn="ctr"/>
            <a:endParaRPr lang="ru-RU" b="1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090613"/>
            <a:ext cx="4968875" cy="558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1950" cy="6858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600" b="1" dirty="0" smtClean="0"/>
              <a:t>Владимир Евгеньевич Флинт</a:t>
            </a:r>
            <a:r>
              <a:rPr lang="ru-RU" sz="3600" dirty="0" smtClean="0"/>
              <a:t> – </a:t>
            </a:r>
            <a:r>
              <a:rPr lang="ru-RU" sz="3600" b="1" dirty="0" smtClean="0"/>
              <a:t>Личность!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Факт общеизвестный,  признанный всеми и везде – в </a:t>
            </a:r>
            <a:r>
              <a:rPr lang="ru-RU" b="1" dirty="0" err="1" smtClean="0"/>
              <a:t>т.ч</a:t>
            </a:r>
            <a:r>
              <a:rPr lang="ru-RU" b="1" dirty="0" smtClean="0"/>
              <a:t>. на международной арене.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Личность яркая, незаурядная, </a:t>
            </a:r>
            <a:r>
              <a:rPr lang="ru-RU" b="1" dirty="0" err="1" smtClean="0"/>
              <a:t>харизматичная</a:t>
            </a:r>
            <a:r>
              <a:rPr lang="ru-RU" b="1" dirty="0" smtClean="0"/>
              <a:t>, с мощной энергетикой и жаждой деятельности всегда и везде: за письменным столом, в офисе и в экспедиции, на деловом совещании и научной конференции, дома и за рубежом.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Всегда шел к своей цели: через тернии к звездам.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Свидетельств тому – великое множество: в его книгах, статьях, докладах. И просто в задушевных беседах, которые почему-то чаще случаются в экспедициях да в зарубежных поездках.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15425" cy="6858000"/>
          </a:xfrm>
        </p:spPr>
        <p:txBody>
          <a:bodyPr rtlCol="0">
            <a:normAutofit/>
          </a:bodyPr>
          <a:lstStyle/>
          <a:p>
            <a:pPr marL="182563" indent="-18256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Полноценно и всесторонне осветить могучую фигуру </a:t>
            </a:r>
            <a:r>
              <a:rPr lang="ru-RU" b="1" dirty="0" err="1" smtClean="0"/>
              <a:t>В.Ф.Флинта</a:t>
            </a:r>
            <a:r>
              <a:rPr lang="ru-RU" b="1" dirty="0" smtClean="0"/>
              <a:t> -  нужна книга. </a:t>
            </a:r>
          </a:p>
          <a:p>
            <a:pPr marL="182563" indent="-18256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Которую нужно, наконец,  создать. </a:t>
            </a:r>
          </a:p>
          <a:p>
            <a:pPr marL="182563" indent="-182563" algn="ctr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А пока – только некоторые факты, отдельные зарисовки о его международной деятельности. </a:t>
            </a:r>
            <a:r>
              <a:rPr lang="ru-RU" b="1" dirty="0" smtClean="0"/>
              <a:t>Штрихи к портрету.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Начиная с 1970-х годов практически любые начинания </a:t>
            </a:r>
            <a:r>
              <a:rPr lang="ru-RU" dirty="0" err="1" smtClean="0"/>
              <a:t>В.Е.Флинта</a:t>
            </a:r>
            <a:r>
              <a:rPr lang="ru-RU" dirty="0" smtClean="0"/>
              <a:t> напрямую или косвенно включали международный компонент.  Основу которого составляла всем очевидная, но трудно реализуемая </a:t>
            </a:r>
            <a:r>
              <a:rPr lang="ru-RU" b="1" dirty="0" smtClean="0"/>
              <a:t>концепция</a:t>
            </a:r>
            <a:r>
              <a:rPr lang="ru-RU" dirty="0" smtClean="0"/>
              <a:t>: изучение и сохранение  не знающих государственных границ птиц, наиболее эффективно на уровне международном.   </a:t>
            </a:r>
          </a:p>
          <a:p>
            <a:pPr marL="182563" indent="-18256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mtClean="0"/>
              <a:t>Даже сухой перечень международных проектов и прочих деяний В.Е.Флинта занял бы многие страницы. Самые значимые из них:</a:t>
            </a:r>
          </a:p>
          <a:p>
            <a:r>
              <a:rPr lang="ru-RU" smtClean="0"/>
              <a:t>Разработка стратегии  сохранения редких видов животных и организация международных проектов по их спасению, самый блистательный из которых – операция «стерх».</a:t>
            </a:r>
          </a:p>
          <a:p>
            <a:r>
              <a:rPr lang="ru-RU" smtClean="0"/>
              <a:t>Создание 9.2.1993 г. Союза охраны птиц России,  включение его в активную международную деятельность в рамках СИПО и, затем, </a:t>
            </a:r>
            <a:r>
              <a:rPr lang="en-US" smtClean="0"/>
              <a:t>BirdLife International.</a:t>
            </a:r>
            <a:r>
              <a:rPr lang="ru-RU" smtClean="0"/>
              <a:t> </a:t>
            </a:r>
          </a:p>
          <a:p>
            <a:r>
              <a:rPr lang="ru-RU" smtClean="0"/>
              <a:t>Нужный человек оказался в нужное время на нужном месте. С доминантой «Что делать».</a:t>
            </a:r>
            <a:endParaRPr lang="en-US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Организация международных конгрессов на родине (Ашхабад, 1978; Москва, 1982) и самое активное в них участие за рубежом.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        </a:t>
            </a:r>
            <a:r>
              <a:rPr lang="en-US" dirty="0" smtClean="0"/>
              <a:t>XIV </a:t>
            </a:r>
            <a:r>
              <a:rPr lang="ru-RU" dirty="0" smtClean="0"/>
              <a:t>Генеральная ассамблея Международного   союза охраны природы; Ашхабад, октябрь 1978 г.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         </a:t>
            </a:r>
            <a:r>
              <a:rPr lang="en-US" dirty="0" smtClean="0"/>
              <a:t>XVIII </a:t>
            </a:r>
            <a:r>
              <a:rPr lang="ru-RU" dirty="0" smtClean="0"/>
              <a:t>Международный орнитологический конгресс; Москва, сентябрь 1982 г.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В.Е. Флинт всегда стремился  видеть мир (куда его долго не выпускали), везде общаться с коллегами, познавать живую природу в ее разнообразии.  За три десятка лет он посетил более 50 стран, вошел в мировую орнитологическую и природоохранную элиту.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1484313"/>
            <a:ext cx="70961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8" y="2636838"/>
            <a:ext cx="628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marL="182563" indent="-18256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marL="182563" indent="-18256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Исполнительный совет Международного союза охраны природы.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Международный орнитологический комитет.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Пожизненное членство в зарубежных </a:t>
            </a:r>
            <a:r>
              <a:rPr lang="ru-RU" dirty="0"/>
              <a:t>обществах: </a:t>
            </a:r>
            <a:r>
              <a:rPr lang="ru-RU" dirty="0" smtClean="0"/>
              <a:t>Британского </a:t>
            </a:r>
            <a:r>
              <a:rPr lang="ru-RU" dirty="0"/>
              <a:t>союза </a:t>
            </a:r>
            <a:r>
              <a:rPr lang="ru-RU" dirty="0" smtClean="0"/>
              <a:t>орнитологов, </a:t>
            </a:r>
            <a:r>
              <a:rPr lang="ru-RU" dirty="0"/>
              <a:t>Национального географического общества </a:t>
            </a:r>
            <a:r>
              <a:rPr lang="ru-RU" dirty="0" smtClean="0"/>
              <a:t>США и многих других. 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- Включен </a:t>
            </a:r>
            <a:r>
              <a:rPr lang="ru-RU" dirty="0"/>
              <a:t>в список 500 выдающихся деятелей международного природоохранного движения (</a:t>
            </a:r>
            <a:r>
              <a:rPr lang="ru-RU" dirty="0" err="1"/>
              <a:t>Global</a:t>
            </a:r>
            <a:r>
              <a:rPr lang="ru-RU" dirty="0"/>
              <a:t> 500, UNEP</a:t>
            </a:r>
            <a:r>
              <a:rPr lang="ru-RU" dirty="0" smtClean="0"/>
              <a:t>).</a:t>
            </a:r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Участие в десятках международных конгрессов, конференций, совещаний.</a:t>
            </a:r>
            <a:endParaRPr lang="ru-RU" dirty="0"/>
          </a:p>
          <a:p>
            <a:pPr marL="92075" indent="-92075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Награжден отечественным Орденом Дружбы народов, удостоен многих почетных званий СССР и России.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Удостоен высоких зарубежных наград</a:t>
            </a:r>
            <a:r>
              <a:rPr lang="ru-RU" dirty="0"/>
              <a:t>: </a:t>
            </a:r>
            <a:r>
              <a:rPr lang="ru-RU" dirty="0" smtClean="0"/>
              <a:t>       Ордена </a:t>
            </a:r>
            <a:r>
              <a:rPr lang="ru-RU" dirty="0"/>
              <a:t>«Золотого ковчега» </a:t>
            </a:r>
            <a:r>
              <a:rPr lang="ru-RU" dirty="0" smtClean="0"/>
              <a:t>(«</a:t>
            </a:r>
            <a:r>
              <a:rPr lang="ru-RU" dirty="0" err="1" smtClean="0"/>
              <a:t>Golden</a:t>
            </a:r>
            <a:r>
              <a:rPr lang="ru-RU" dirty="0" smtClean="0"/>
              <a:t> </a:t>
            </a:r>
            <a:r>
              <a:rPr lang="ru-RU" dirty="0" err="1"/>
              <a:t>Ark</a:t>
            </a:r>
            <a:r>
              <a:rPr lang="ru-RU" dirty="0" smtClean="0"/>
              <a:t>»), Нидерланды,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Золотой </a:t>
            </a:r>
            <a:r>
              <a:rPr lang="ru-RU" dirty="0"/>
              <a:t>медали </a:t>
            </a:r>
            <a:r>
              <a:rPr lang="ru-RU" dirty="0" err="1"/>
              <a:t>Одюбоновского</a:t>
            </a:r>
            <a:r>
              <a:rPr lang="ru-RU" dirty="0"/>
              <a:t> общества (</a:t>
            </a:r>
            <a:r>
              <a:rPr lang="ru-RU" dirty="0" err="1"/>
              <a:t>Audubon</a:t>
            </a:r>
            <a:r>
              <a:rPr lang="ru-RU" dirty="0"/>
              <a:t> </a:t>
            </a:r>
            <a:r>
              <a:rPr lang="ru-RU" dirty="0" err="1" smtClean="0"/>
              <a:t>Society</a:t>
            </a:r>
            <a:r>
              <a:rPr lang="ru-RU" dirty="0" smtClean="0"/>
              <a:t>), 1987, США.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492375"/>
            <a:ext cx="2479675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mtClean="0"/>
              <a:t>Мне довелось неоднократно бывать с В.Е.Флинтом в зарубежных поездках.</a:t>
            </a:r>
          </a:p>
          <a:p>
            <a:r>
              <a:rPr lang="ru-RU" smtClean="0"/>
              <a:t> </a:t>
            </a: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3950"/>
            <a:ext cx="7848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537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Galushin</dc:creator>
  <cp:lastModifiedBy>наталья</cp:lastModifiedBy>
  <cp:revision>40</cp:revision>
  <dcterms:created xsi:type="dcterms:W3CDTF">2014-03-11T17:57:35Z</dcterms:created>
  <dcterms:modified xsi:type="dcterms:W3CDTF">2014-04-28T11:20:49Z</dcterms:modified>
</cp:coreProperties>
</file>